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307" r:id="rId4"/>
    <p:sldId id="306" r:id="rId5"/>
    <p:sldId id="260" r:id="rId6"/>
    <p:sldId id="302" r:id="rId7"/>
    <p:sldId id="303" r:id="rId8"/>
    <p:sldId id="261" r:id="rId9"/>
    <p:sldId id="263" r:id="rId10"/>
    <p:sldId id="265" r:id="rId11"/>
    <p:sldId id="267" r:id="rId12"/>
    <p:sldId id="268" r:id="rId13"/>
    <p:sldId id="269" r:id="rId14"/>
    <p:sldId id="272" r:id="rId15"/>
    <p:sldId id="274" r:id="rId16"/>
    <p:sldId id="275" r:id="rId17"/>
    <p:sldId id="308" r:id="rId18"/>
    <p:sldId id="304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689" autoAdjust="0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91107-15B5-A24A-900E-8C1A872D1A34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23D92-92C6-DB46-8083-8F8BB0F37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28DA4-3E4F-6248-8393-C348167F1A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3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28DA4-3E4F-6248-8393-C348167F1A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35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28DA4-3E4F-6248-8393-C348167F1A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7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5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9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5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7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1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8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6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7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291FE-C032-AC49-B2FA-26F563D4B04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65B6-A09C-BD45-BC8A-1FA9E190B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g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1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jcleveng@vt.edu" TargetMode="External"/><Relationship Id="rId3" Type="http://schemas.openxmlformats.org/officeDocument/2006/relationships/image" Target="../media/image50.jpg"/><Relationship Id="rId7" Type="http://schemas.openxmlformats.org/officeDocument/2006/relationships/hyperlink" Target="http://pampl.in/ContactSurve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hypick.pamplin.vt.edu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51.png"/><Relationship Id="rId9" Type="http://schemas.openxmlformats.org/officeDocument/2006/relationships/hyperlink" Target="mailto:eafrica@vt.ed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2738099"/>
            <a:ext cx="7345680" cy="1381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8368E-917A-4ACD-AE74-965BD01DC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49" y="4746992"/>
            <a:ext cx="3569208" cy="74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39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8776"/>
            <a:ext cx="6479029" cy="4359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3692964"/>
            <a:ext cx="1863707" cy="3044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7E213-0545-C440-85B1-F231C6ED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029" y="-310114"/>
            <a:ext cx="5712971" cy="3803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33C98-C3CC-3649-9787-77D60F5CC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954" y="3692964"/>
            <a:ext cx="2492507" cy="3364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A9688-3687-0447-9B12-7A208197CC84}"/>
              </a:ext>
            </a:extLst>
          </p:cNvPr>
          <p:cNvSpPr/>
          <p:nvPr/>
        </p:nvSpPr>
        <p:spPr>
          <a:xfrm>
            <a:off x="0" y="0"/>
            <a:ext cx="6479029" cy="249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CACE8-A70B-C04F-9F15-A3E6B5F3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36" y="302514"/>
            <a:ext cx="4098306" cy="20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662A93-4DBA-D749-A15D-62B770F55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16" y="2789993"/>
            <a:ext cx="4851400" cy="1790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16FADA-2C29-794D-AE81-F59D8BA62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29" y="2789993"/>
            <a:ext cx="4851400" cy="179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2B04B-C97D-B741-9213-AAE625E1D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292"/>
            <a:ext cx="5076586" cy="11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789A3F-5056-2E45-83A6-0ABFF85DB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072" y="306371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F37A9-1922-FF45-A290-8891E70E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447" y="3368000"/>
            <a:ext cx="3378200" cy="78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A816D5-7DA3-1341-989F-93621E2A8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7" y="3368000"/>
            <a:ext cx="1752600" cy="78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68E726-1E9C-3B46-8DF4-B6243F5B8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67" y="1155972"/>
            <a:ext cx="48895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891D8B-ADD3-254D-B794-CBEF25C0E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500" y="0"/>
            <a:ext cx="5397500" cy="359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01EBB-86CB-A849-B967-3E5194964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414" y="3757239"/>
            <a:ext cx="5076586" cy="11013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57C1BE-D3C5-D44C-A6F3-AC7B8DF92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640" y="5354153"/>
            <a:ext cx="5768331" cy="8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06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6137095-29F6-0F48-9E59-0479CDEF9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67" y="2290234"/>
            <a:ext cx="3124200" cy="787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825B9F-12A8-DD46-AA36-8F254D10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7" y="3246343"/>
            <a:ext cx="3746500" cy="787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59B12A-DB55-174E-9074-F55E2D8B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367" y="3231145"/>
            <a:ext cx="2590800" cy="787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D3E484-5461-A242-AE40-ED041146E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167" y="5094749"/>
            <a:ext cx="2311400" cy="787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6731BCD-6A84-A44A-803D-A43ED1CFA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067" y="2290234"/>
            <a:ext cx="1587500" cy="787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752888-4423-F24F-8A9C-8098F5BD4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478" y="232764"/>
            <a:ext cx="4889500" cy="1828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6C34BF-A2A5-F647-B004-1DF692D6E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5317" y="4170546"/>
            <a:ext cx="1397000" cy="787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2FD46A1-D5C9-5A41-9332-0B0D8804C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317" y="5109947"/>
            <a:ext cx="4089400" cy="787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7CD25AF-8BAA-8E4D-A03F-4A5B0A9C31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317" y="2300350"/>
            <a:ext cx="2159000" cy="787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B917B0C-9431-D14C-9F02-A186ED49E7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5317" y="3231145"/>
            <a:ext cx="2908300" cy="787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632DAB-A731-5E4F-8220-149F06E5BA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" y="960203"/>
            <a:ext cx="5076586" cy="1101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887424-168B-224B-BD0D-9EA45F36F1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4318" y="4170546"/>
            <a:ext cx="2022249" cy="779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C260F-9094-8D4E-B292-780273A38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9317" y="2290234"/>
            <a:ext cx="32766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228F5A-7117-8140-BEAE-982FA75F19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441" y="4166677"/>
            <a:ext cx="3746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4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FABED0-1B01-3342-BB29-31D34933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629"/>
            <a:ext cx="3004457" cy="931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1" y="2637814"/>
            <a:ext cx="4492012" cy="3367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11" y="2712419"/>
            <a:ext cx="4392495" cy="32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0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512886" cy="8346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53" y="3446583"/>
            <a:ext cx="2965940" cy="29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92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A84CED-9FE6-EC49-81F3-32C3F417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834" y="2804844"/>
            <a:ext cx="7298166" cy="4053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3" y="314275"/>
            <a:ext cx="2971438" cy="2970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8" y="3767416"/>
            <a:ext cx="3912760" cy="243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2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17530-7919-4129-8FED-3F45AAF1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Summer Business Study 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96197-EF5B-48AE-AD32-B566C2DF4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9" y="3059185"/>
            <a:ext cx="3661831" cy="7598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FF241-D359-4CF9-993E-ECA353FEE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344488" lvl="0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Short-term Camp in July </a:t>
            </a:r>
          </a:p>
          <a:p>
            <a:pPr lvl="1">
              <a:buFont typeface="Wingdings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2-3 weeks intensive American business and culture study</a:t>
            </a:r>
          </a:p>
          <a:p>
            <a:pPr lvl="1">
              <a:buFont typeface="Wingdings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Includes business visits to incubators/companies</a:t>
            </a:r>
          </a:p>
          <a:p>
            <a:pPr lvl="1">
              <a:buFont typeface="Wingdings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American business and culture</a:t>
            </a:r>
          </a:p>
          <a:p>
            <a:pPr lvl="1">
              <a:buFont typeface="Wingdings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Business communications and etiquette</a:t>
            </a:r>
          </a:p>
          <a:p>
            <a:pPr lvl="1">
              <a:buFont typeface="Wingdings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Professionalism in the workplace</a:t>
            </a:r>
          </a:p>
          <a:p>
            <a:pPr lvl="1">
              <a:buFont typeface="Wingdings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Business Leadership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00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64F101-7FBD-B645-871F-A20A141E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417628"/>
            <a:ext cx="5426764" cy="27133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A58785-8FC2-DE43-B379-8A30CE64B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519" y="508280"/>
            <a:ext cx="5426764" cy="544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2797C-C8B5-464A-9E05-758837345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45" y="704110"/>
            <a:ext cx="2725436" cy="566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758DB6-350D-468A-92AA-95B3D0331BA0}"/>
              </a:ext>
            </a:extLst>
          </p:cNvPr>
          <p:cNvSpPr/>
          <p:nvPr/>
        </p:nvSpPr>
        <p:spPr>
          <a:xfrm>
            <a:off x="1172547" y="4354996"/>
            <a:ext cx="3078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http://whypick.pamplin.vt.edu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91801-465D-465C-9BED-FC87B6BDA15F}"/>
              </a:ext>
            </a:extLst>
          </p:cNvPr>
          <p:cNvSpPr/>
          <p:nvPr/>
        </p:nvSpPr>
        <p:spPr>
          <a:xfrm>
            <a:off x="1243913" y="5224120"/>
            <a:ext cx="3202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http://pampl.in/ContactSurvey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E4373-D72F-41FE-B43B-467B369A80E2}"/>
              </a:ext>
            </a:extLst>
          </p:cNvPr>
          <p:cNvSpPr txBox="1"/>
          <p:nvPr/>
        </p:nvSpPr>
        <p:spPr>
          <a:xfrm>
            <a:off x="7783550" y="4054583"/>
            <a:ext cx="337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Clevenger </a:t>
            </a:r>
            <a:r>
              <a:rPr lang="en-US" dirty="0">
                <a:hlinkClick r:id="rId8"/>
              </a:rPr>
              <a:t>jcleveng@vt.edu</a:t>
            </a:r>
            <a:endParaRPr lang="en-US" dirty="0"/>
          </a:p>
          <a:p>
            <a:r>
              <a:rPr lang="en-US" dirty="0"/>
              <a:t>Ms. McCorkle </a:t>
            </a:r>
            <a:r>
              <a:rPr lang="en-US" dirty="0">
                <a:hlinkClick r:id="rId9"/>
              </a:rPr>
              <a:t>eafrica@vt.edu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7509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64F101-7FBD-B645-871F-A20A141E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0107" y="0"/>
            <a:ext cx="17630454" cy="8815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CCE33-EE1C-F949-B267-F91C2245C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229" y="1064732"/>
            <a:ext cx="43942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F76E5-BAB3-D64B-9732-744D69E1C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612" y="4386599"/>
            <a:ext cx="3586470" cy="1238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A58785-8FC2-DE43-B379-8A30CE64B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058" y="3970286"/>
            <a:ext cx="1830156" cy="18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42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 Are Welcome Here-edit.mp4">
            <a:hlinkClick r:id="" action="ppaction://media"/>
            <a:extLst>
              <a:ext uri="{FF2B5EF4-FFF2-40B4-BE49-F238E27FC236}">
                <a16:creationId xmlns:a16="http://schemas.microsoft.com/office/drawing/2014/main" id="{6CF9AD00-3B0B-CB47-9B35-A9CE24F85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EB63F9-B6E9-4097-83C6-60A9305B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466" y="780655"/>
            <a:ext cx="3751662" cy="326116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Pamplin College Of Business Rankings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8376" y="458922"/>
            <a:ext cx="2138070" cy="1877811"/>
          </a:xfrm>
          <a:prstGeom prst="rect">
            <a:avLst/>
          </a:prstGeom>
          <a:solidFill>
            <a:srgbClr val="B29B7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8377" y="2469002"/>
            <a:ext cx="2146028" cy="1898903"/>
          </a:xfrm>
          <a:prstGeom prst="rect">
            <a:avLst/>
          </a:prstGeom>
          <a:solidFill>
            <a:srgbClr val="FFBF6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0" y="4763280"/>
            <a:ext cx="6675119" cy="13850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1418" y="450221"/>
            <a:ext cx="4421661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946A9D9-CB2D-4615-B69D-C792510E5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1639" y="900442"/>
            <a:ext cx="3514088" cy="5048417"/>
          </a:xfrm>
        </p:spPr>
        <p:txBody>
          <a:bodyPr anchor="ctr">
            <a:normAutofit/>
          </a:bodyPr>
          <a:lstStyle/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US News and World Report</a:t>
            </a:r>
          </a:p>
          <a:p>
            <a:pPr marL="801688" lvl="1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27</a:t>
            </a:r>
            <a:r>
              <a:rPr lang="en-US" sz="2000" baseline="30000"/>
              <a:t>th</a:t>
            </a:r>
            <a:r>
              <a:rPr lang="en-US" sz="2000"/>
              <a:t> among public business colleges</a:t>
            </a:r>
          </a:p>
          <a:p>
            <a:pPr marL="801688" lvl="1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43</a:t>
            </a:r>
            <a:r>
              <a:rPr lang="en-US" sz="2000" baseline="30000"/>
              <a:t>rd</a:t>
            </a:r>
            <a:r>
              <a:rPr lang="en-US" sz="2000"/>
              <a:t> among all business colleges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HTM 2</a:t>
            </a:r>
            <a:r>
              <a:rPr lang="en-US" sz="2000" baseline="30000"/>
              <a:t>nd</a:t>
            </a:r>
            <a:r>
              <a:rPr lang="en-US" sz="2000"/>
              <a:t> in US, 6</a:t>
            </a:r>
            <a:r>
              <a:rPr lang="en-US" sz="2000" baseline="30000"/>
              <a:t>th</a:t>
            </a:r>
            <a:r>
              <a:rPr lang="en-US" sz="2000"/>
              <a:t> in world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FIN 5</a:t>
            </a:r>
            <a:r>
              <a:rPr lang="en-US" sz="2000" baseline="30000"/>
              <a:t>th</a:t>
            </a:r>
            <a:r>
              <a:rPr lang="en-US" sz="2000"/>
              <a:t> in US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ACIS 17</a:t>
            </a:r>
            <a:r>
              <a:rPr lang="en-US" sz="2000" baseline="30000"/>
              <a:t>th</a:t>
            </a:r>
            <a:r>
              <a:rPr lang="en-US" sz="2000"/>
              <a:t> in US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28</a:t>
            </a:r>
            <a:r>
              <a:rPr lang="en-US" sz="2000" baseline="30000"/>
              <a:t>th</a:t>
            </a:r>
            <a:r>
              <a:rPr lang="en-US" sz="2000"/>
              <a:t> Employer Survey – Bloomberg Business Week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7027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4182520" cy="360316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EB63F9-B6E9-4097-83C6-60A9305B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0"/>
            <a:ext cx="3595973" cy="301843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Pamplin College Of Business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836" y="450221"/>
            <a:ext cx="4899923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946A9D9-CB2D-4615-B69D-C792510E5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592" y="909143"/>
            <a:ext cx="4007581" cy="5029586"/>
          </a:xfrm>
        </p:spPr>
        <p:txBody>
          <a:bodyPr anchor="ctr">
            <a:normAutofit/>
          </a:bodyPr>
          <a:lstStyle/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400"/>
              <a:t>4,500+ undergrad students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400"/>
              <a:t>17 countries represented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400"/>
              <a:t>3.99 average high school GPA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400"/>
              <a:t>1255 average SAT scores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400"/>
              <a:t>88% of students have job at graduation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400"/>
              <a:t> $59,000 average starting salary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endParaRPr lang="en-US" sz="2400"/>
          </a:p>
          <a:p>
            <a:endParaRPr lang="en-US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5866" y="450221"/>
            <a:ext cx="1868033" cy="3603165"/>
          </a:xfrm>
          <a:prstGeom prst="rect">
            <a:avLst/>
          </a:prstGeom>
          <a:solidFill>
            <a:srgbClr val="B29B7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0" y="4867241"/>
            <a:ext cx="4182519" cy="8678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3746" y="4214253"/>
            <a:ext cx="1868033" cy="2173848"/>
          </a:xfrm>
          <a:prstGeom prst="rect">
            <a:avLst/>
          </a:prstGeom>
          <a:solidFill>
            <a:srgbClr val="FFBF6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3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69" y="-1055077"/>
            <a:ext cx="12249270" cy="8170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7" y="3851030"/>
            <a:ext cx="2784232" cy="27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EB63F9-B6E9-4097-83C6-60A9305B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Majors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946A9D9-CB2D-4615-B69D-C792510E5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1800"/>
              <a:t>Accounting and Information Systems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1800"/>
              <a:t>Business Information Technology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1800"/>
              <a:t>Finance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1800"/>
              <a:t>Hospitality and Tourism Management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1800"/>
              <a:t>Management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1800"/>
              <a:t>Marketing 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1800"/>
              <a:t>Real Estate </a:t>
            </a:r>
          </a:p>
          <a:p>
            <a:endParaRPr lang="en-US" sz="1800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57" y="2147481"/>
            <a:ext cx="3796790" cy="7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6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EB63F9-B6E9-4097-83C6-60A9305B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US" dirty="0"/>
              <a:t>Minors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946A9D9-CB2D-4615-B69D-C792510E5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>
            <a:normAutofit/>
          </a:bodyPr>
          <a:lstStyle/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Entrepreneurship and New Venture Growth 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International Business 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Professional Sales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Digital Marekting Strategy</a:t>
            </a:r>
          </a:p>
          <a:p>
            <a:pPr marL="344488" indent="-344488">
              <a:spcAft>
                <a:spcPts val="600"/>
              </a:spcAft>
              <a:buFont typeface="Wingdings" charset="2"/>
              <a:buChar char="§"/>
            </a:pPr>
            <a:r>
              <a:rPr lang="en-US" sz="2000"/>
              <a:t>Business Leadership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62" y="4025053"/>
            <a:ext cx="2542433" cy="5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9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7C10-2795-0F43-8E86-9A11484DD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97" y="4384542"/>
            <a:ext cx="2702390" cy="27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013" y="-1031631"/>
            <a:ext cx="12947136" cy="863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875D3-515D-9649-B5EE-AAAEFBA1C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129"/>
            <a:ext cx="2293067" cy="2298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1EC7E0-F756-D84F-AF4D-A92058770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29" y="4685944"/>
            <a:ext cx="2025975" cy="2030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420C0-4D21-FF44-8BE2-2D147EF7E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1013" y="2920747"/>
            <a:ext cx="2777442" cy="2777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7C0E8-4309-2B4B-ADC7-AB6EFF5B5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23" y="38319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52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180</Words>
  <Application>Microsoft Office PowerPoint</Application>
  <PresentationFormat>Widescreen</PresentationFormat>
  <Paragraphs>44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Pamplin College Of Business Rankings</vt:lpstr>
      <vt:lpstr>Pamplin College Of Business </vt:lpstr>
      <vt:lpstr>PowerPoint Presentation</vt:lpstr>
      <vt:lpstr>Majors </vt:lpstr>
      <vt:lpstr>Minors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Summer Business Study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Clevenger, Jennifer</dc:creator>
  <cp:lastModifiedBy>Price, Tracy</cp:lastModifiedBy>
  <cp:revision>3</cp:revision>
  <dcterms:created xsi:type="dcterms:W3CDTF">2018-11-02T01:38:22Z</dcterms:created>
  <dcterms:modified xsi:type="dcterms:W3CDTF">2018-11-08T19:15:08Z</dcterms:modified>
</cp:coreProperties>
</file>