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99" r:id="rId2"/>
  </p:sldMasterIdLst>
  <p:notesMasterIdLst>
    <p:notesMasterId r:id="rId14"/>
  </p:notesMasterIdLst>
  <p:handoutMasterIdLst>
    <p:handoutMasterId r:id="rId15"/>
  </p:handoutMasterIdLst>
  <p:sldIdLst>
    <p:sldId id="256" r:id="rId3"/>
    <p:sldId id="344" r:id="rId4"/>
    <p:sldId id="346" r:id="rId5"/>
    <p:sldId id="343" r:id="rId6"/>
    <p:sldId id="291" r:id="rId7"/>
    <p:sldId id="347" r:id="rId8"/>
    <p:sldId id="308" r:id="rId9"/>
    <p:sldId id="339" r:id="rId10"/>
    <p:sldId id="317" r:id="rId11"/>
    <p:sldId id="348" r:id="rId12"/>
    <p:sldId id="284" r:id="rId1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84528" autoAdjust="0"/>
  </p:normalViewPr>
  <p:slideViewPr>
    <p:cSldViewPr>
      <p:cViewPr>
        <p:scale>
          <a:sx n="79" d="100"/>
          <a:sy n="79" d="100"/>
        </p:scale>
        <p:origin x="291" y="4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5/27/2020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5/27/2020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001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2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>
          <a:xfrm>
            <a:off x="1141413" y="1600200"/>
            <a:ext cx="9902952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top graphic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3" name="bottom graphic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905000"/>
            <a:ext cx="9143998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925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132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88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6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74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589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41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055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346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45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844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0" name="top graphic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Rectangle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869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ccasia.com/internship/locations/united-kingdom/london/" TargetMode="External"/><Relationship Id="rId3" Type="http://schemas.openxmlformats.org/officeDocument/2006/relationships/hyperlink" Target="https://www.crccasia.com/internship/locations/japan/osaka/" TargetMode="External"/><Relationship Id="rId7" Type="http://schemas.openxmlformats.org/officeDocument/2006/relationships/hyperlink" Target="https://www.crccasia.com/internship/locations/united-kingdom/manchester/" TargetMode="External"/><Relationship Id="rId2" Type="http://schemas.openxmlformats.org/officeDocument/2006/relationships/hyperlink" Target="https://www.crccasia.com/internship/locations/japan/toky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ccasia.com/internship/locations/india/mumbai/" TargetMode="External"/><Relationship Id="rId11" Type="http://schemas.openxmlformats.org/officeDocument/2006/relationships/hyperlink" Target="https://www.crccasia.com/internship/locations/china/shenzhen/" TargetMode="External"/><Relationship Id="rId5" Type="http://schemas.openxmlformats.org/officeDocument/2006/relationships/hyperlink" Target="https://www.crccasia.com/internship/locations/south-korea/seoul/" TargetMode="External"/><Relationship Id="rId10" Type="http://schemas.openxmlformats.org/officeDocument/2006/relationships/hyperlink" Target="https://www.crccasia.com/internship/locations/china/shanghai/" TargetMode="External"/><Relationship Id="rId4" Type="http://schemas.openxmlformats.org/officeDocument/2006/relationships/hyperlink" Target="https://www.crccasia.com/internship/locations/vietnam/ho-chi-minh-city/" TargetMode="External"/><Relationship Id="rId9" Type="http://schemas.openxmlformats.org/officeDocument/2006/relationships/hyperlink" Target="https://www.crccasia.com/internship/locations/china/beiji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ccasia.com/why-intern-abroad/why-crcc-asia/careerbridg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crccasia.com/how-international-internships-work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mbeo.com/cost-of-living/compare_cities.jsp?country1=United+States&amp;country2=Japan&amp;city1=New+York%2C+NY&amp;city2=Tokyo&amp;tracking=getDispatchComparison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worldpopulationreview.com/world-cit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ldatlas.com/articles/cities-with-the-most-company-headquarters.html" TargetMode="External"/><Relationship Id="rId5" Type="http://schemas.openxmlformats.org/officeDocument/2006/relationships/hyperlink" Target="https://financesonline.com/10-wealthiest-cities-in-the-world-its-not-new-york-or-london-at-the-top/" TargetMode="External"/><Relationship Id="rId4" Type="http://schemas.openxmlformats.org/officeDocument/2006/relationships/hyperlink" Target="https://theculturetrip.com/asia/japan/articles/best-things-to-see-and-do-in-tokyo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rccasia.com/how-international-internships-work/prices/#progra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748" y="-1398240"/>
            <a:ext cx="11881320" cy="2667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/>
                <a:latin typeface="Franklin Gothic Medium" panose="020B0603020102020204" pitchFamily="34" charset="0"/>
              </a:rPr>
              <a:t>Virginia Tech- Pamplin College of Business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8488" y="6176311"/>
            <a:ext cx="966334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Summer Internships</a:t>
            </a:r>
            <a:endParaRPr lang="en-AU" sz="44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3959" y="4901600"/>
            <a:ext cx="120973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Franklin Gothic Medium" panose="020B0603020102020204" pitchFamily="34" charset="0"/>
              </a:rPr>
              <a:t>T</a:t>
            </a:r>
            <a:r>
              <a:rPr lang="en-US" altLang="zh-CN" sz="3200" b="1" dirty="0">
                <a:latin typeface="Franklin Gothic Medium" panose="020B0603020102020204" pitchFamily="34" charset="0"/>
              </a:rPr>
              <a:t>okyo</a:t>
            </a:r>
            <a:r>
              <a:rPr lang="en-US" sz="3200" b="1" dirty="0">
                <a:latin typeface="Franklin Gothic Medium" panose="020B0603020102020204" pitchFamily="34" charset="0"/>
              </a:rPr>
              <a:t>-Osaka-Ho Chi Minh City-Seoul-Mumbai-Manchester-London-Beijing-Shanghai-Shenzhen-Virtual locations</a:t>
            </a:r>
            <a:endParaRPr lang="it-IT" sz="3200" dirty="0">
              <a:latin typeface="Franklin Gothic Medium" panose="020B0603020102020204" pitchFamily="34" charset="0"/>
            </a:endParaRPr>
          </a:p>
        </p:txBody>
      </p:sp>
      <p:pic>
        <p:nvPicPr>
          <p:cNvPr id="10" name="Picture 9" descr="A group of people walking down the street in front of a crowd&#10;&#10;Description automatically generated">
            <a:extLst>
              <a:ext uri="{FF2B5EF4-FFF2-40B4-BE49-F238E27FC236}">
                <a16:creationId xmlns:a16="http://schemas.microsoft.com/office/drawing/2014/main" id="{5796327A-D637-4291-B367-E8BB13800B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1268761"/>
            <a:ext cx="5374100" cy="3528392"/>
          </a:xfrm>
          <a:prstGeom prst="rect">
            <a:avLst/>
          </a:prstGeom>
        </p:spPr>
      </p:pic>
      <p:pic>
        <p:nvPicPr>
          <p:cNvPr id="16" name="Picture 15" descr="A close up of a busy city street&#10;&#10;Description automatically generated">
            <a:extLst>
              <a:ext uri="{FF2B5EF4-FFF2-40B4-BE49-F238E27FC236}">
                <a16:creationId xmlns:a16="http://schemas.microsoft.com/office/drawing/2014/main" id="{203691D3-7EB7-4C4F-9688-C53F15B2F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38" y="1268759"/>
            <a:ext cx="5374100" cy="3528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9798-CEFB-4B8F-B30D-B89EC6AB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86" y="476672"/>
            <a:ext cx="9143538" cy="1066800"/>
          </a:xfrm>
        </p:spPr>
        <p:txBody>
          <a:bodyPr anchor="b">
            <a:normAutofit/>
          </a:bodyPr>
          <a:lstStyle/>
          <a:p>
            <a:r>
              <a:rPr lang="en-US" dirty="0"/>
              <a:t>Fees-virtual internship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F8644-3FB5-4FC0-8DB8-B21C1B0C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6" y="1844824"/>
            <a:ext cx="12023435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049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2" y="548680"/>
            <a:ext cx="9143538" cy="1066800"/>
          </a:xfrm>
        </p:spPr>
        <p:txBody>
          <a:bodyPr>
            <a:normAutofit/>
          </a:bodyPr>
          <a:lstStyle/>
          <a:p>
            <a:r>
              <a:rPr lang="en-AU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Any Questions?</a:t>
            </a:r>
            <a:r>
              <a:rPr lang="en-AU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endParaRPr lang="en-A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12" y="1916832"/>
            <a:ext cx="10666414" cy="4114800"/>
          </a:xfrm>
        </p:spPr>
        <p:txBody>
          <a:bodyPr>
            <a:normAutofit/>
          </a:bodyPr>
          <a:lstStyle/>
          <a:p>
            <a:r>
              <a:rPr lang="en-AU" sz="3600">
                <a:latin typeface="Franklin Gothic Medium" panose="020B0603020102020204" pitchFamily="34" charset="0"/>
              </a:rPr>
              <a:t>If you have questions about these programs, please feel free to contact:</a:t>
            </a:r>
          </a:p>
          <a:p>
            <a:pPr marL="0" indent="0">
              <a:buNone/>
            </a:pPr>
            <a:r>
              <a:rPr lang="en-US" sz="3600">
                <a:latin typeface="Franklin Gothic Medium" panose="020B0603020102020204" pitchFamily="34" charset="0"/>
              </a:rPr>
              <a:t>Jennifer Clevenger, Director of Global Study Abroad</a:t>
            </a:r>
          </a:p>
          <a:p>
            <a:pPr marL="0" indent="0">
              <a:buNone/>
            </a:pPr>
            <a:r>
              <a:rPr lang="en-US" sz="3600">
                <a:latin typeface="Franklin Gothic Medium" panose="020B0603020102020204" pitchFamily="34" charset="0"/>
              </a:rPr>
              <a:t>email: jcleveng@vt.edu phone: 540.231.6602</a:t>
            </a:r>
            <a:endParaRPr lang="en-US" sz="36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0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9D71-81AB-4EBD-B1AB-359DA0B4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404664"/>
            <a:ext cx="9143538" cy="1066800"/>
          </a:xfrm>
        </p:spPr>
        <p:txBody>
          <a:bodyPr>
            <a:normAutofit/>
          </a:bodyPr>
          <a:lstStyle/>
          <a:p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Who are We?</a:t>
            </a:r>
            <a:endParaRPr lang="en-US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787434-4A78-40B4-B867-0D27966FE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2490975"/>
            <a:ext cx="5002800" cy="1876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6F2B4C-E58E-4B5C-98FE-D4F6BA909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190" y="2490975"/>
            <a:ext cx="5295770" cy="158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188640"/>
            <a:ext cx="9431570" cy="1066800"/>
          </a:xfrm>
        </p:spPr>
        <p:txBody>
          <a:bodyPr>
            <a:normAutofit/>
          </a:bodyPr>
          <a:lstStyle/>
          <a:p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hlinkClick r:id="rId2"/>
              </a:rPr>
              <a:t>Program Schedule – Tokyo </a:t>
            </a:r>
            <a:endParaRPr lang="en-AU" sz="48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53E8FC-DBA5-4DEA-911E-89256541B2E8}"/>
              </a:ext>
            </a:extLst>
          </p:cNvPr>
          <p:cNvSpPr/>
          <p:nvPr/>
        </p:nvSpPr>
        <p:spPr>
          <a:xfrm>
            <a:off x="837828" y="1988840"/>
            <a:ext cx="964907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offer full internship programs with high quality accommodation for the duration of the program and placement-Only Program for 30, 60, 90 days any time throughout the year.</a:t>
            </a:r>
          </a:p>
          <a:p>
            <a:pPr fontAlgn="base"/>
            <a:endParaRPr lang="en-US" sz="2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decide a start date that is convenient for you.</a:t>
            </a:r>
          </a:p>
          <a:p>
            <a:endParaRPr lang="en-US" sz="2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*Other programs in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Osaka,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Ho Chi Minh City,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Seoul,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Mumbai,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Manchester,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London,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Beijing,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Shanghai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Shenzhen</a:t>
            </a:r>
            <a:endParaRPr lang="it-IT" sz="2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similar schedules and program details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5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88" y="0"/>
            <a:ext cx="9503578" cy="1066800"/>
          </a:xfrm>
        </p:spPr>
        <p:txBody>
          <a:bodyPr>
            <a:normAutofit/>
          </a:bodyPr>
          <a:lstStyle/>
          <a:p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Program Inclusions – Tokyo </a:t>
            </a:r>
            <a:endParaRPr lang="en-AU" sz="48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88" y="1268760"/>
            <a:ext cx="6835934" cy="504056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/>
              <a:t>High-quality, centrally located accommodation with private bathrooms and mini-kitchens, large central kitchen</a:t>
            </a:r>
          </a:p>
          <a:p>
            <a:pPr fontAlgn="base"/>
            <a:r>
              <a:rPr lang="en-US" dirty="0" err="1">
                <a:hlinkClick r:id="rId3"/>
              </a:rPr>
              <a:t>CareerBridge</a:t>
            </a:r>
            <a:r>
              <a:rPr lang="en-US" dirty="0"/>
              <a:t>, our Professional Development Hub, which contains 12 professional development courses</a:t>
            </a:r>
          </a:p>
          <a:p>
            <a:pPr fontAlgn="base"/>
            <a:r>
              <a:rPr lang="en-US" dirty="0"/>
              <a:t>Welcome Pack on arrival (SIM &amp; Travel card included)</a:t>
            </a:r>
          </a:p>
          <a:p>
            <a:pPr fontAlgn="base"/>
            <a:r>
              <a:rPr lang="en-US" dirty="0"/>
              <a:t>Airport Pickup and Accommodation Drop-off</a:t>
            </a:r>
          </a:p>
          <a:p>
            <a:pPr fontAlgn="base"/>
            <a:r>
              <a:rPr lang="en-US" dirty="0"/>
              <a:t>Orientation Weekend, including city tour</a:t>
            </a:r>
          </a:p>
          <a:p>
            <a:pPr fontAlgn="base"/>
            <a:r>
              <a:rPr lang="en-US" dirty="0"/>
              <a:t>First Day Company Drop-off</a:t>
            </a:r>
          </a:p>
          <a:p>
            <a:pPr fontAlgn="base"/>
            <a:r>
              <a:rPr lang="en-US" dirty="0"/>
              <a:t>Pre-Departure Assistance from our local teams </a:t>
            </a:r>
          </a:p>
          <a:p>
            <a:pPr fontAlgn="base"/>
            <a:r>
              <a:rPr lang="en-US" dirty="0"/>
              <a:t>Business, Cultural, and Community Outreach Events</a:t>
            </a:r>
          </a:p>
          <a:p>
            <a:pPr fontAlgn="base"/>
            <a:r>
              <a:rPr lang="en-US" dirty="0"/>
              <a:t>24/7 support from on the ground staff</a:t>
            </a:r>
          </a:p>
          <a:p>
            <a:pPr fontAlgn="base"/>
            <a:r>
              <a:rPr lang="en-US" dirty="0"/>
              <a:t>Exclusive Alumni Network and LinkedIn groups</a:t>
            </a:r>
          </a:p>
          <a:p>
            <a:pPr marL="320040" lvl="1" indent="0">
              <a:buNone/>
            </a:pPr>
            <a:endParaRPr lang="en-AU" dirty="0"/>
          </a:p>
          <a:p>
            <a:pPr lvl="1"/>
            <a:endParaRPr lang="en-AU" dirty="0"/>
          </a:p>
        </p:txBody>
      </p:sp>
      <p:pic>
        <p:nvPicPr>
          <p:cNvPr id="5" name="Picture 4" descr="An island in the middle of a room&#10;&#10;Description automatically generated">
            <a:extLst>
              <a:ext uri="{FF2B5EF4-FFF2-40B4-BE49-F238E27FC236}">
                <a16:creationId xmlns:a16="http://schemas.microsoft.com/office/drawing/2014/main" id="{9A157BB8-1041-45A7-BEDF-8478935CF3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61" y="1513434"/>
            <a:ext cx="5108176" cy="40758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2498F-BE4C-48BD-95AD-873C6EFEA52E}"/>
              </a:ext>
            </a:extLst>
          </p:cNvPr>
          <p:cNvSpPr txBox="1"/>
          <p:nvPr/>
        </p:nvSpPr>
        <p:spPr>
          <a:xfrm>
            <a:off x="6920380" y="5742127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*Sample of the actual accommodation </a:t>
            </a:r>
          </a:p>
        </p:txBody>
      </p:sp>
    </p:spTree>
    <p:extLst>
      <p:ext uri="{BB962C8B-B14F-4D97-AF65-F5344CB8AC3E}">
        <p14:creationId xmlns:p14="http://schemas.microsoft.com/office/powerpoint/2010/main" val="33917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</p:spPr>
        <p:txBody>
          <a:bodyPr anchor="b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Eligibility Requirements </a:t>
            </a:r>
            <a:endParaRPr lang="en-US" dirty="0"/>
          </a:p>
        </p:txBody>
      </p:sp>
      <p:pic>
        <p:nvPicPr>
          <p:cNvPr id="7" name="Picture 6" descr="A living room filled with furniture and a flat screen tv&#10;&#10;Description automatically generated">
            <a:extLst>
              <a:ext uri="{FF2B5EF4-FFF2-40B4-BE49-F238E27FC236}">
                <a16:creationId xmlns:a16="http://schemas.microsoft.com/office/drawing/2014/main" id="{277C6CC7-BF37-44A1-A28C-44053C52F9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3" b="2"/>
          <a:stretch/>
        </p:blipFill>
        <p:spPr>
          <a:xfrm>
            <a:off x="1522413" y="1904999"/>
            <a:ext cx="4435564" cy="390026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/>
          <a:p>
            <a:pPr marL="354013" indent="-354013">
              <a:buFont typeface="Arial" panose="020B0604020202020204" pitchFamily="34" charset="0"/>
              <a:buChar char="•"/>
            </a:pPr>
            <a:r>
              <a:rPr lang="en-US" dirty="0"/>
              <a:t>Hold a valid passport 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en-US" dirty="0"/>
              <a:t>Up-to-date and polished resume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en-US" dirty="0"/>
              <a:t>Eligible for specific visa (varies for each location)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en-US" dirty="0"/>
              <a:t>Completed application form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en-US" dirty="0"/>
              <a:t>Must meet with Dr. Jennifer Clevenger before applying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6B6C3-4B72-48CE-911B-87E518E4CDFF}"/>
              </a:ext>
            </a:extLst>
          </p:cNvPr>
          <p:cNvSpPr txBox="1"/>
          <p:nvPr/>
        </p:nvSpPr>
        <p:spPr>
          <a:xfrm>
            <a:off x="1413892" y="587906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*Sample of the actual accommodation </a:t>
            </a:r>
          </a:p>
        </p:txBody>
      </p:sp>
    </p:spTree>
    <p:extLst>
      <p:ext uri="{BB962C8B-B14F-4D97-AF65-F5344CB8AC3E}">
        <p14:creationId xmlns:p14="http://schemas.microsoft.com/office/powerpoint/2010/main" val="4471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4ABD-9819-45CC-B502-1CD04263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676" y="-171400"/>
            <a:ext cx="3124200" cy="2057400"/>
          </a:xfrm>
        </p:spPr>
        <p:txBody>
          <a:bodyPr anchor="b">
            <a:normAutofit/>
          </a:bodyPr>
          <a:lstStyle/>
          <a:p>
            <a:r>
              <a:rPr lang="en-US" dirty="0">
                <a:hlinkClick r:id="rId2"/>
              </a:rPr>
              <a:t>Application process</a:t>
            </a:r>
            <a:endParaRPr lang="en-US" dirty="0"/>
          </a:p>
        </p:txBody>
      </p:sp>
      <p:pic>
        <p:nvPicPr>
          <p:cNvPr id="6" name="Picture 5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008C163B-0353-49F0-AE41-A51AAF732F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" r="1" b="1"/>
          <a:stretch/>
        </p:blipFill>
        <p:spPr>
          <a:xfrm>
            <a:off x="1400490" y="1202055"/>
            <a:ext cx="5760720" cy="420624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5DBFB-2531-4030-A37B-101006F45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3214" y="2204865"/>
            <a:ext cx="3859830" cy="312913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Must meet with Dr. Jennifer Clevenger to discuss application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Choose your program location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Choose your career field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Decide your learning objective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Apply for your global internship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CEA2B6-CBA3-4ABA-AE58-56EA27E13EB6}"/>
              </a:ext>
            </a:extLst>
          </p:cNvPr>
          <p:cNvSpPr/>
          <p:nvPr/>
        </p:nvSpPr>
        <p:spPr>
          <a:xfrm>
            <a:off x="1125860" y="5655945"/>
            <a:ext cx="5109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*sample of actual culture event (indigo dyeing)</a:t>
            </a:r>
          </a:p>
        </p:txBody>
      </p:sp>
    </p:spTree>
    <p:extLst>
      <p:ext uri="{BB962C8B-B14F-4D97-AF65-F5344CB8AC3E}">
        <p14:creationId xmlns:p14="http://schemas.microsoft.com/office/powerpoint/2010/main" val="7312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8" y="188640"/>
            <a:ext cx="9143538" cy="1066800"/>
          </a:xfrm>
        </p:spPr>
        <p:txBody>
          <a:bodyPr>
            <a:normAutofit/>
          </a:bodyPr>
          <a:lstStyle/>
          <a:p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Tokyo, 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9" y="1417703"/>
            <a:ext cx="6860035" cy="4829159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US" dirty="0"/>
              <a:t>Tokyo is the </a:t>
            </a:r>
            <a:r>
              <a:rPr lang="en-US" dirty="0">
                <a:hlinkClick r:id="rId2"/>
              </a:rPr>
              <a:t>largest metropolitan city</a:t>
            </a:r>
            <a:r>
              <a:rPr lang="en-US" dirty="0"/>
              <a:t> in the world, with a total of more than 38 million residents.</a:t>
            </a:r>
          </a:p>
          <a:p>
            <a:pPr fontAlgn="base"/>
            <a:r>
              <a:rPr lang="en-US" dirty="0"/>
              <a:t>Cost of living – about </a:t>
            </a:r>
            <a:r>
              <a:rPr lang="en-US" dirty="0">
                <a:hlinkClick r:id="rId3"/>
              </a:rPr>
              <a:t>40% less</a:t>
            </a:r>
            <a:r>
              <a:rPr lang="en-US" dirty="0"/>
              <a:t> than New York, with rent prices being over 60% cheaper.</a:t>
            </a:r>
          </a:p>
          <a:p>
            <a:pPr fontAlgn="base"/>
            <a:r>
              <a:rPr lang="en-US" dirty="0"/>
              <a:t>Tokyo is home to some of the most unique areas in all of Asia. Strut your stuff in stylish </a:t>
            </a:r>
            <a:r>
              <a:rPr lang="en-US" dirty="0">
                <a:hlinkClick r:id="rId4"/>
              </a:rPr>
              <a:t>Harajuku</a:t>
            </a:r>
            <a:r>
              <a:rPr lang="en-US" dirty="0"/>
              <a:t>, an area known for its stylish fashion boutiques, or pick up some rare anime and collectibles in Akihabara Electric Town.</a:t>
            </a:r>
          </a:p>
          <a:p>
            <a:pPr fontAlgn="base"/>
            <a:r>
              <a:rPr lang="en-US" dirty="0"/>
              <a:t>Tokyo is, by most measures, the </a:t>
            </a:r>
            <a:r>
              <a:rPr lang="en-US" dirty="0">
                <a:hlinkClick r:id="rId5"/>
              </a:rPr>
              <a:t>richest city</a:t>
            </a:r>
            <a:r>
              <a:rPr lang="en-US" dirty="0"/>
              <a:t> in the world with a GDP of $1.5 billion; that’s over $300 million higher than the next richest city, New York.</a:t>
            </a:r>
          </a:p>
          <a:p>
            <a:pPr fontAlgn="base"/>
            <a:r>
              <a:rPr lang="en-US" dirty="0"/>
              <a:t>The city is home to 51 of the </a:t>
            </a:r>
            <a:r>
              <a:rPr lang="en-US" dirty="0">
                <a:hlinkClick r:id="rId6"/>
              </a:rPr>
              <a:t>Fortune Global 500</a:t>
            </a:r>
            <a:r>
              <a:rPr lang="en-US" dirty="0"/>
              <a:t> companies – the highest in the world. Top industries in the city include finance, electronics, construction, engineering, animation studios and more.</a:t>
            </a:r>
          </a:p>
          <a:p>
            <a:pPr>
              <a:buFont typeface="Franklin Gothic Medium" panose="020B0603020102020204" pitchFamily="34" charset="0"/>
              <a:buChar char="•"/>
            </a:pPr>
            <a:endParaRPr lang="en-AU" sz="2000" dirty="0">
              <a:latin typeface="Franklin Gothic Medium" panose="020B06030201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7A5C39-9134-418D-9E84-B93BA1890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04" y="1723265"/>
            <a:ext cx="4956043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1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C147-05D7-4FDB-8B90-66CBFBB9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</p:spPr>
        <p:txBody>
          <a:bodyPr anchor="b">
            <a:norm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international </a:t>
            </a:r>
            <a:b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internships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279E6-0E70-4FA3-9130-D5858510E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2412" y="1988840"/>
            <a:ext cx="4419599" cy="3429000"/>
          </a:xfrm>
        </p:spPr>
        <p:txBody>
          <a:bodyPr>
            <a:normAutofit/>
          </a:bodyPr>
          <a:lstStyle/>
          <a:p>
            <a:pPr fontAlgn="base"/>
            <a:r>
              <a:rPr lang="en-US" sz="1700" dirty="0"/>
              <a:t>Guaranteed International Internship in your country of choice</a:t>
            </a:r>
          </a:p>
          <a:p>
            <a:pPr fontAlgn="base"/>
            <a:r>
              <a:rPr lang="en-US" sz="1700" dirty="0"/>
              <a:t>Dedicated Career Coach</a:t>
            </a:r>
          </a:p>
          <a:p>
            <a:pPr fontAlgn="base"/>
            <a:r>
              <a:rPr lang="en-US" sz="1700" dirty="0"/>
              <a:t>8 hours of Online Language Lessons</a:t>
            </a:r>
          </a:p>
          <a:p>
            <a:pPr fontAlgn="base"/>
            <a:r>
              <a:rPr lang="en-US" sz="1700" dirty="0"/>
              <a:t>Access to </a:t>
            </a:r>
            <a:r>
              <a:rPr lang="en-US" sz="1700" dirty="0" err="1"/>
              <a:t>CareerBridge</a:t>
            </a:r>
            <a:r>
              <a:rPr lang="en-US" sz="1700" dirty="0"/>
              <a:t> – our Global Internship Curriculum</a:t>
            </a:r>
          </a:p>
          <a:p>
            <a:pPr fontAlgn="base"/>
            <a:r>
              <a:rPr lang="en-US" sz="1700" dirty="0"/>
              <a:t>Weekly Group Discussions or Business Webinars</a:t>
            </a:r>
          </a:p>
          <a:p>
            <a:pPr fontAlgn="base"/>
            <a:r>
              <a:rPr lang="en-US" sz="1700" dirty="0"/>
              <a:t>Full End of Program Report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65E9A64-E5A7-4C07-B766-5F9D661E58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/>
          <a:stretch/>
        </p:blipFill>
        <p:spPr>
          <a:xfrm>
            <a:off x="6249630" y="1609867"/>
            <a:ext cx="4419599" cy="3429000"/>
          </a:xfrm>
          <a:prstGeom prst="rect">
            <a:avLst/>
          </a:prstGeom>
          <a:noFill/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F91271A-1344-4B4A-8A54-E55988A45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067" y="4903440"/>
            <a:ext cx="4419600" cy="685800"/>
          </a:xfrm>
        </p:spPr>
        <p:txBody>
          <a:bodyPr>
            <a:normAutofit/>
          </a:bodyPr>
          <a:lstStyle/>
          <a:p>
            <a:r>
              <a:rPr lang="en-US" sz="1500" dirty="0"/>
              <a:t>*Sample of </a:t>
            </a:r>
            <a:r>
              <a:rPr lang="en-US" sz="1500"/>
              <a:t>the actual internship </a:t>
            </a:r>
            <a:r>
              <a:rPr lang="en-US" sz="1500" dirty="0"/>
              <a:t>company </a:t>
            </a:r>
          </a:p>
        </p:txBody>
      </p:sp>
    </p:spTree>
    <p:extLst>
      <p:ext uri="{BB962C8B-B14F-4D97-AF65-F5344CB8AC3E}">
        <p14:creationId xmlns:p14="http://schemas.microsoft.com/office/powerpoint/2010/main" val="113333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9A4A3-9C99-44AE-81DC-FFFD0BCC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76" y="-315416"/>
            <a:ext cx="9143538" cy="1066800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B489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Fees</a:t>
            </a:r>
            <a:r>
              <a:rPr lang="en-US" b="1" dirty="0">
                <a:solidFill>
                  <a:srgbClr val="B489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In-Country Internships</a:t>
            </a:r>
            <a:endParaRPr lang="en-US" b="1" dirty="0">
              <a:solidFill>
                <a:srgbClr val="B4893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2E517-E341-46FA-AC34-960FAA0C0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775" y="753848"/>
            <a:ext cx="7839274" cy="5350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196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099F8325-43DC-419C-B1E8-43E9BBC66AD8}" vid="{AD461BB5-CF98-4730-AEB5-43F0DD6F9B0C}"/>
    </a:ext>
  </a:extLst>
</a:theme>
</file>

<file path=ppt/theme/theme2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1C9EA2-3281-42E8-8199-7076EBA492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Custom</PresentationFormat>
  <Paragraphs>59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Euphemia</vt:lpstr>
      <vt:lpstr>Franklin Gothic Medium</vt:lpstr>
      <vt:lpstr>Times New Roman</vt:lpstr>
      <vt:lpstr>Theme1</vt:lpstr>
      <vt:lpstr>Virginia Tech- Pamplin College of Business</vt:lpstr>
      <vt:lpstr>Who are We?</vt:lpstr>
      <vt:lpstr>Program Schedule – Tokyo </vt:lpstr>
      <vt:lpstr>Program Inclusions – Tokyo </vt:lpstr>
      <vt:lpstr>Eligibility Requirements </vt:lpstr>
      <vt:lpstr>Application process</vt:lpstr>
      <vt:lpstr>Tokyo, Japan</vt:lpstr>
      <vt:lpstr>Virtual international  internships </vt:lpstr>
      <vt:lpstr>Fees for In-Country Internships</vt:lpstr>
      <vt:lpstr>Fees-virtual internship</vt:lpstr>
      <vt:lpstr>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2020-05-21T15:38:19Z</dcterms:created>
  <dcterms:modified xsi:type="dcterms:W3CDTF">2020-05-28T02:17:34Z</dcterms:modified>
</cp:coreProperties>
</file>